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5"/>
  </p:notesMasterIdLst>
  <p:sldIdLst>
    <p:sldId id="256" r:id="rId2"/>
    <p:sldId id="261" r:id="rId3"/>
    <p:sldId id="262" r:id="rId4"/>
    <p:sldId id="263" r:id="rId5"/>
    <p:sldId id="264" r:id="rId6"/>
    <p:sldId id="265" r:id="rId7"/>
    <p:sldId id="266" r:id="rId8"/>
    <p:sldId id="267" r:id="rId9"/>
    <p:sldId id="268" r:id="rId10"/>
    <p:sldId id="269" r:id="rId11"/>
    <p:sldId id="271" r:id="rId12"/>
    <p:sldId id="270" r:id="rId13"/>
    <p:sldId id="272"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935" autoAdjust="0"/>
    <p:restoredTop sz="93628" autoAdjust="0"/>
  </p:normalViewPr>
  <p:slideViewPr>
    <p:cSldViewPr snapToGrid="0" snapToObjects="1">
      <p:cViewPr varScale="1">
        <p:scale>
          <a:sx n="80" d="100"/>
          <a:sy n="80" d="100"/>
        </p:scale>
        <p:origin x="-187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97A2DB-752F-DA49-889B-164A486C8503}" type="datetimeFigureOut">
              <a:rPr lang="en-US" smtClean="0"/>
              <a:t>16/10/2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A4B996-773B-BD42-BB52-C31915DB5A31}" type="slidenum">
              <a:rPr lang="en-US" smtClean="0"/>
              <a:t>‹#›</a:t>
            </a:fld>
            <a:endParaRPr lang="en-US"/>
          </a:p>
        </p:txBody>
      </p:sp>
    </p:spTree>
    <p:extLst>
      <p:ext uri="{BB962C8B-B14F-4D97-AF65-F5344CB8AC3E}">
        <p14:creationId xmlns:p14="http://schemas.microsoft.com/office/powerpoint/2010/main" val="175680427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27AC66E-A298-DB45-817C-5DCC8D7839A3}" type="datetimeFigureOut">
              <a:rPr lang="en-US" smtClean="0"/>
              <a:t>16/10/2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553F16-6E86-D949-8971-9F83758DDCF4}"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7AC66E-A298-DB45-817C-5DCC8D7839A3}" type="datetimeFigureOut">
              <a:rPr lang="en-US" smtClean="0"/>
              <a:t>16/10/2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553F16-6E86-D949-8971-9F83758DDCF4}"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7AC66E-A298-DB45-817C-5DCC8D7839A3}" type="datetimeFigureOut">
              <a:rPr lang="en-US" smtClean="0"/>
              <a:t>16/10/2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553F16-6E86-D949-8971-9F83758DDCF4}"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7AC66E-A298-DB45-817C-5DCC8D7839A3}" type="datetimeFigureOut">
              <a:rPr lang="en-US" smtClean="0"/>
              <a:t>16/10/2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553F16-6E86-D949-8971-9F83758DDCF4}"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normAutofit/>
          </a:bodyPr>
          <a:lstStyle>
            <a:lvl1pPr algn="l">
              <a:defRPr sz="24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7AC66E-A298-DB45-817C-5DCC8D7839A3}" type="datetimeFigureOut">
              <a:rPr lang="en-US" smtClean="0"/>
              <a:t>16/10/2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553F16-6E86-D949-8971-9F83758DDCF4}"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27AC66E-A298-DB45-817C-5DCC8D7839A3}" type="datetimeFigureOut">
              <a:rPr lang="en-US" smtClean="0"/>
              <a:t>16/10/2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553F16-6E86-D949-8971-9F83758DDCF4}"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27AC66E-A298-DB45-817C-5DCC8D7839A3}" type="datetimeFigureOut">
              <a:rPr lang="en-US" smtClean="0"/>
              <a:t>16/10/2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553F16-6E86-D949-8971-9F83758DDCF4}"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27AC66E-A298-DB45-817C-5DCC8D7839A3}" type="datetimeFigureOut">
              <a:rPr lang="en-US" smtClean="0"/>
              <a:t>16/10/2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553F16-6E86-D949-8971-9F83758DDCF4}"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7AC66E-A298-DB45-817C-5DCC8D7839A3}" type="datetimeFigureOut">
              <a:rPr lang="en-US" smtClean="0"/>
              <a:t>16/10/2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553F16-6E86-D949-8971-9F83758DDCF4}"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7AC66E-A298-DB45-817C-5DCC8D7839A3}" type="datetimeFigureOut">
              <a:rPr lang="en-US" smtClean="0"/>
              <a:t>16/10/2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553F16-6E86-D949-8971-9F83758DDCF4}"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7AC66E-A298-DB45-817C-5DCC8D7839A3}" type="datetimeFigureOut">
              <a:rPr lang="en-US" smtClean="0"/>
              <a:t>16/10/2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553F16-6E86-D949-8971-9F83758DDCF4}"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7AC66E-A298-DB45-817C-5DCC8D7839A3}" type="datetimeFigureOut">
              <a:rPr lang="en-US" smtClean="0"/>
              <a:t>16/10/2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53F16-6E86-D949-8971-9F83758DDCF4}"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2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Lucida Grande"/>
        <a:buChar char="-"/>
        <a:defRPr sz="1800" kern="1200">
          <a:solidFill>
            <a:schemeClr val="tx1"/>
          </a:solidFill>
          <a:latin typeface="+mn-lt"/>
          <a:ea typeface="+mn-ea"/>
          <a:cs typeface="+mn-cs"/>
        </a:defRPr>
      </a:lvl1pPr>
      <a:lvl2pPr marL="742950" indent="-285750" algn="l" defTabSz="914400" rtl="0" eaLnBrk="1" latinLnBrk="0" hangingPunct="1">
        <a:spcBef>
          <a:spcPct val="20000"/>
        </a:spcBef>
        <a:buFont typeface="Lucida Grande"/>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Arial"/>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Lucida Grande"/>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400" dirty="0" smtClean="0"/>
              <a:t>GERO </a:t>
            </a:r>
            <a:r>
              <a:rPr lang="en-US" dirty="0" smtClean="0"/>
              <a:t>593</a:t>
            </a:r>
            <a:r>
              <a:rPr lang="en-US" sz="2400" dirty="0" smtClean="0"/>
              <a:t>: Research Methods</a:t>
            </a:r>
            <a:endParaRPr lang="en-US" sz="2400" dirty="0"/>
          </a:p>
        </p:txBody>
      </p:sp>
      <p:sp>
        <p:nvSpPr>
          <p:cNvPr id="3" name="Subtitle 2"/>
          <p:cNvSpPr>
            <a:spLocks noGrp="1"/>
          </p:cNvSpPr>
          <p:nvPr>
            <p:ph type="subTitle" idx="1"/>
          </p:nvPr>
        </p:nvSpPr>
        <p:spPr/>
        <p:txBody>
          <a:bodyPr>
            <a:normAutofit/>
          </a:bodyPr>
          <a:lstStyle/>
          <a:p>
            <a:r>
              <a:rPr lang="en-US" sz="1800" dirty="0" smtClean="0"/>
              <a:t>Instructor: Dr. Allison Ponzio</a:t>
            </a:r>
          </a:p>
          <a:p>
            <a:r>
              <a:rPr lang="en-US" dirty="0" smtClean="0"/>
              <a:t>Week 6</a:t>
            </a:r>
            <a:endParaRPr lang="en-US" sz="1800" dirty="0" smtClean="0"/>
          </a:p>
        </p:txBody>
      </p:sp>
      <p:sp>
        <p:nvSpPr>
          <p:cNvPr id="4" name="TextBox 3"/>
          <p:cNvSpPr txBox="1"/>
          <p:nvPr/>
        </p:nvSpPr>
        <p:spPr>
          <a:xfrm>
            <a:off x="4095510" y="3017028"/>
            <a:ext cx="952980" cy="1015663"/>
          </a:xfrm>
          <a:prstGeom prst="rect">
            <a:avLst/>
          </a:prstGeom>
          <a:noFill/>
        </p:spPr>
        <p:txBody>
          <a:bodyPr wrap="none" rtlCol="0">
            <a:spAutoFit/>
          </a:bodyPr>
          <a:lstStyle/>
          <a:p>
            <a:r>
              <a:rPr lang="en-US" sz="6000" dirty="0">
                <a:latin typeface="Nymphette" charset="2"/>
                <a:cs typeface="Nymphette" charset="2"/>
              </a:rPr>
              <a:t>q</a:t>
            </a:r>
          </a:p>
        </p:txBody>
      </p:sp>
    </p:spTree>
    <p:extLst>
      <p:ext uri="{BB962C8B-B14F-4D97-AF65-F5344CB8AC3E}">
        <p14:creationId xmlns:p14="http://schemas.microsoft.com/office/powerpoint/2010/main" val="361992278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Measurement Reliability</a:t>
            </a:r>
            <a:endParaRPr lang="en-US" dirty="0"/>
          </a:p>
        </p:txBody>
      </p:sp>
      <p:sp>
        <p:nvSpPr>
          <p:cNvPr id="3" name="Content Placeholder 2"/>
          <p:cNvSpPr>
            <a:spLocks noGrp="1"/>
          </p:cNvSpPr>
          <p:nvPr>
            <p:ph idx="1"/>
          </p:nvPr>
        </p:nvSpPr>
        <p:spPr/>
        <p:txBody>
          <a:bodyPr/>
          <a:lstStyle/>
          <a:p>
            <a:r>
              <a:rPr lang="en-US" dirty="0" smtClean="0"/>
              <a:t>Reliability means that a measurement procedure yields consistent scores when the </a:t>
            </a:r>
            <a:r>
              <a:rPr lang="en-US" dirty="0"/>
              <a:t>p</a:t>
            </a:r>
            <a:r>
              <a:rPr lang="en-US" dirty="0" smtClean="0"/>
              <a:t>henomenon being measured isn’t changing. </a:t>
            </a:r>
          </a:p>
          <a:p>
            <a:pPr lvl="1"/>
            <a:r>
              <a:rPr lang="en-US" dirty="0" smtClean="0"/>
              <a:t>Test-retest reliability: a measurement showing that measures of a phenomenon at two points in time are highly correlated</a:t>
            </a:r>
          </a:p>
          <a:p>
            <a:pPr lvl="1"/>
            <a:r>
              <a:rPr lang="en-US" dirty="0" err="1" smtClean="0"/>
              <a:t>Intrarater</a:t>
            </a:r>
            <a:r>
              <a:rPr lang="en-US" dirty="0" smtClean="0"/>
              <a:t> reliability: consistency of ratings by an observer of an unchanging phenomenon</a:t>
            </a:r>
          </a:p>
          <a:p>
            <a:pPr lvl="1"/>
            <a:r>
              <a:rPr lang="en-US" dirty="0" smtClean="0"/>
              <a:t>Alternate-forms reliability: involves asking individuals slightly different versions of the question to make sure the answers are consistent</a:t>
            </a:r>
          </a:p>
          <a:p>
            <a:pPr lvl="1"/>
            <a:r>
              <a:rPr lang="en-US" dirty="0" err="1" smtClean="0"/>
              <a:t>Interitem</a:t>
            </a:r>
            <a:r>
              <a:rPr lang="en-US" dirty="0" smtClean="0"/>
              <a:t> reliability: calculates reliability based on the correlation between multiple items (also called internal consistency)</a:t>
            </a:r>
          </a:p>
          <a:p>
            <a:pPr lvl="2"/>
            <a:r>
              <a:rPr lang="en-US" dirty="0" smtClean="0"/>
              <a:t>Measure of this is </a:t>
            </a:r>
            <a:r>
              <a:rPr lang="en-US" dirty="0" err="1" smtClean="0"/>
              <a:t>Cronbach’s</a:t>
            </a:r>
            <a:r>
              <a:rPr lang="en-US" dirty="0" smtClean="0"/>
              <a:t> alpha</a:t>
            </a:r>
          </a:p>
          <a:p>
            <a:pPr lvl="1"/>
            <a:endParaRPr lang="en-US" dirty="0"/>
          </a:p>
        </p:txBody>
      </p:sp>
    </p:spTree>
    <p:extLst>
      <p:ext uri="{BB962C8B-B14F-4D97-AF65-F5344CB8AC3E}">
        <p14:creationId xmlns:p14="http://schemas.microsoft.com/office/powerpoint/2010/main" val="23715450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can we improve validity?</a:t>
            </a:r>
            <a:endParaRPr lang="en-US" dirty="0"/>
          </a:p>
        </p:txBody>
      </p:sp>
      <p:sp>
        <p:nvSpPr>
          <p:cNvPr id="3" name="Text Placeholder 2"/>
          <p:cNvSpPr>
            <a:spLocks noGrp="1"/>
          </p:cNvSpPr>
          <p:nvPr>
            <p:ph type="body" idx="1"/>
          </p:nvPr>
        </p:nvSpPr>
        <p:spPr/>
        <p:txBody>
          <a:bodyPr/>
          <a:lstStyle/>
          <a:p>
            <a:r>
              <a:rPr lang="en-US" dirty="0" smtClean="0"/>
              <a:t>Activity 3</a:t>
            </a:r>
            <a:endParaRPr lang="en-US" dirty="0"/>
          </a:p>
        </p:txBody>
      </p:sp>
    </p:spTree>
    <p:extLst>
      <p:ext uri="{BB962C8B-B14F-4D97-AF65-F5344CB8AC3E}">
        <p14:creationId xmlns:p14="http://schemas.microsoft.com/office/powerpoint/2010/main" val="21286942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can we improve reliability?</a:t>
            </a:r>
            <a:endParaRPr lang="en-US" dirty="0"/>
          </a:p>
        </p:txBody>
      </p:sp>
      <p:sp>
        <p:nvSpPr>
          <p:cNvPr id="3" name="Text Placeholder 2"/>
          <p:cNvSpPr>
            <a:spLocks noGrp="1"/>
          </p:cNvSpPr>
          <p:nvPr>
            <p:ph type="body" idx="1"/>
          </p:nvPr>
        </p:nvSpPr>
        <p:spPr/>
        <p:txBody>
          <a:bodyPr/>
          <a:lstStyle/>
          <a:p>
            <a:r>
              <a:rPr lang="en-US" dirty="0" smtClean="0"/>
              <a:t>Activity 3</a:t>
            </a:r>
            <a:endParaRPr lang="en-US" dirty="0"/>
          </a:p>
        </p:txBody>
      </p:sp>
    </p:spTree>
    <p:extLst>
      <p:ext uri="{BB962C8B-B14F-4D97-AF65-F5344CB8AC3E}">
        <p14:creationId xmlns:p14="http://schemas.microsoft.com/office/powerpoint/2010/main" val="7328506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3: </a:t>
            </a:r>
            <a:r>
              <a:rPr lang="en-US" dirty="0"/>
              <a:t>How do you measure the following survey questions</a:t>
            </a:r>
            <a:r>
              <a:rPr lang="en-US" dirty="0" smtClean="0"/>
              <a:t>?</a:t>
            </a:r>
            <a:endParaRPr lang="en-US" dirty="0"/>
          </a:p>
        </p:txBody>
      </p:sp>
      <p:sp>
        <p:nvSpPr>
          <p:cNvPr id="3" name="Content Placeholder 2"/>
          <p:cNvSpPr>
            <a:spLocks noGrp="1"/>
          </p:cNvSpPr>
          <p:nvPr>
            <p:ph idx="1"/>
          </p:nvPr>
        </p:nvSpPr>
        <p:spPr>
          <a:xfrm>
            <a:off x="457200" y="1222858"/>
            <a:ext cx="8229600" cy="5197147"/>
          </a:xfrm>
        </p:spPr>
        <p:txBody>
          <a:bodyPr>
            <a:normAutofit/>
          </a:bodyPr>
          <a:lstStyle/>
          <a:p>
            <a:pPr>
              <a:buFont typeface="+mj-lt"/>
              <a:buAutoNum type="arabicPeriod"/>
            </a:pPr>
            <a:r>
              <a:rPr lang="en-US" dirty="0" smtClean="0"/>
              <a:t>How many times per week do you eat by yourself?</a:t>
            </a:r>
          </a:p>
          <a:p>
            <a:pPr>
              <a:buFont typeface="+mj-lt"/>
              <a:buAutoNum type="arabicPeriod"/>
            </a:pPr>
            <a:r>
              <a:rPr lang="en-US" dirty="0" smtClean="0"/>
              <a:t>Where were you born?</a:t>
            </a:r>
          </a:p>
          <a:p>
            <a:pPr>
              <a:buFont typeface="+mj-lt"/>
              <a:buAutoNum type="arabicPeriod"/>
            </a:pPr>
            <a:r>
              <a:rPr lang="en-US" dirty="0" smtClean="0"/>
              <a:t>How will you feel when you have many white hairs?</a:t>
            </a:r>
          </a:p>
          <a:p>
            <a:pPr>
              <a:buFont typeface="+mj-lt"/>
              <a:buAutoNum type="arabicPeriod"/>
            </a:pPr>
            <a:r>
              <a:rPr lang="en-US" dirty="0" smtClean="0"/>
              <a:t>How do you provide care for your parents?</a:t>
            </a:r>
          </a:p>
          <a:p>
            <a:pPr>
              <a:buFont typeface="+mj-lt"/>
              <a:buAutoNum type="arabicPeriod"/>
            </a:pPr>
            <a:r>
              <a:rPr lang="en-US" dirty="0" smtClean="0"/>
              <a:t>How do you rate your level of health?</a:t>
            </a:r>
          </a:p>
          <a:p>
            <a:pPr>
              <a:buFont typeface="+mj-lt"/>
              <a:buAutoNum type="arabicPeriod"/>
            </a:pPr>
            <a:r>
              <a:rPr lang="en-US" dirty="0" smtClean="0"/>
              <a:t>What is your economic status?</a:t>
            </a:r>
          </a:p>
          <a:p>
            <a:pPr>
              <a:buFont typeface="+mj-lt"/>
              <a:buAutoNum type="arabicPeriod"/>
            </a:pPr>
            <a:r>
              <a:rPr lang="en-US" dirty="0" smtClean="0"/>
              <a:t>If you had to give a brief description of hospice care, what words would you use?</a:t>
            </a:r>
          </a:p>
          <a:p>
            <a:pPr>
              <a:buFont typeface="+mj-lt"/>
              <a:buAutoNum type="arabicPeriod"/>
            </a:pPr>
            <a:r>
              <a:rPr lang="en-US" dirty="0" smtClean="0"/>
              <a:t>For what reason(s) did you take dietary supplements?</a:t>
            </a:r>
          </a:p>
          <a:p>
            <a:pPr>
              <a:buFont typeface="+mj-lt"/>
              <a:buAutoNum type="arabicPeriod"/>
            </a:pPr>
            <a:r>
              <a:rPr lang="en-US" dirty="0" smtClean="0"/>
              <a:t>What does a person look or act like in their 60’s?</a:t>
            </a:r>
          </a:p>
          <a:p>
            <a:pPr>
              <a:buFont typeface="+mj-lt"/>
              <a:buAutoNum type="arabicPeriod"/>
            </a:pPr>
            <a:r>
              <a:rPr lang="en-US" dirty="0" smtClean="0"/>
              <a:t>How many hours do you spend on physical activity per week?</a:t>
            </a:r>
          </a:p>
          <a:p>
            <a:pPr>
              <a:buFont typeface="+mj-lt"/>
              <a:buAutoNum type="arabicPeriod"/>
            </a:pPr>
            <a:r>
              <a:rPr lang="en-US" dirty="0"/>
              <a:t>How many people are in your family?</a:t>
            </a:r>
          </a:p>
          <a:p>
            <a:pPr>
              <a:buFont typeface="+mj-lt"/>
              <a:buAutoNum type="arabicPeriod"/>
            </a:pPr>
            <a:r>
              <a:rPr lang="en-US" dirty="0" smtClean="0"/>
              <a:t>Why do you want to do Tai Chi?</a:t>
            </a:r>
          </a:p>
          <a:p>
            <a:pPr>
              <a:buFont typeface="+mj-lt"/>
              <a:buAutoNum type="arabicPeriod"/>
            </a:pPr>
            <a:r>
              <a:rPr lang="en-US" dirty="0" smtClean="0"/>
              <a:t>What kind of nursing homes would you like to live in?</a:t>
            </a:r>
          </a:p>
          <a:p>
            <a:pPr>
              <a:buFont typeface="+mj-lt"/>
              <a:buAutoNum type="arabicPeriod"/>
            </a:pPr>
            <a:r>
              <a:rPr lang="en-US" dirty="0" smtClean="0"/>
              <a:t>Will your family come to visit you in a nursing facility?</a:t>
            </a:r>
          </a:p>
          <a:p>
            <a:pPr>
              <a:buFont typeface="+mj-lt"/>
              <a:buAutoNum type="arabicPeriod"/>
            </a:pPr>
            <a:r>
              <a:rPr lang="en-US" dirty="0" smtClean="0"/>
              <a:t>What factors make an older adult more likely to experience elder abuse?</a:t>
            </a:r>
          </a:p>
        </p:txBody>
      </p:sp>
    </p:spTree>
    <p:extLst>
      <p:ext uri="{BB962C8B-B14F-4D97-AF65-F5344CB8AC3E}">
        <p14:creationId xmlns:p14="http://schemas.microsoft.com/office/powerpoint/2010/main" val="35671355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Levels of Measurement</a:t>
            </a:r>
            <a:endParaRPr lang="en-US" dirty="0"/>
          </a:p>
        </p:txBody>
      </p:sp>
      <p:sp>
        <p:nvSpPr>
          <p:cNvPr id="3" name="Content Placeholder 2"/>
          <p:cNvSpPr>
            <a:spLocks noGrp="1"/>
          </p:cNvSpPr>
          <p:nvPr>
            <p:ph idx="1"/>
          </p:nvPr>
        </p:nvSpPr>
        <p:spPr/>
        <p:txBody>
          <a:bodyPr/>
          <a:lstStyle/>
          <a:p>
            <a:r>
              <a:rPr lang="en-US" dirty="0" smtClean="0"/>
              <a:t>Levels of Measurement: The mathematical precision, with which values of a variable can be expressed. They increase with precision from Nominal to Ratio</a:t>
            </a:r>
          </a:p>
          <a:p>
            <a:endParaRPr lang="en-US" dirty="0"/>
          </a:p>
          <a:p>
            <a:r>
              <a:rPr lang="en-US" dirty="0" smtClean="0"/>
              <a:t>Discrete: A measure that classifies into distinct categories</a:t>
            </a:r>
          </a:p>
          <a:p>
            <a:pPr lvl="1"/>
            <a:r>
              <a:rPr lang="en-US" dirty="0" smtClean="0"/>
              <a:t>Nominal</a:t>
            </a:r>
          </a:p>
          <a:p>
            <a:pPr lvl="1"/>
            <a:r>
              <a:rPr lang="en-US" dirty="0" smtClean="0"/>
              <a:t>Ordinal</a:t>
            </a:r>
          </a:p>
          <a:p>
            <a:r>
              <a:rPr lang="en-US" dirty="0" smtClean="0"/>
              <a:t>Continuous: A measure with numbers indicating the values of variables as points on a continuum. </a:t>
            </a:r>
          </a:p>
          <a:p>
            <a:pPr lvl="1"/>
            <a:r>
              <a:rPr lang="en-US" dirty="0" smtClean="0"/>
              <a:t>Interval</a:t>
            </a:r>
          </a:p>
          <a:p>
            <a:pPr lvl="1"/>
            <a:r>
              <a:rPr lang="en-US" dirty="0" smtClean="0"/>
              <a:t>Ratio</a:t>
            </a:r>
          </a:p>
          <a:p>
            <a:pPr lvl="2"/>
            <a:r>
              <a:rPr lang="en-US" dirty="0"/>
              <a:t>Note that variables at this level are normally treated the same way, and can sometimes be  difficult to distinguish as either interval or ratio</a:t>
            </a:r>
          </a:p>
          <a:p>
            <a:pPr lvl="2"/>
            <a:r>
              <a:rPr lang="en-US" dirty="0" smtClean="0"/>
              <a:t>Therefore sometimes we refer to them as Interval/Ratio</a:t>
            </a:r>
            <a:endParaRPr lang="en-US" dirty="0"/>
          </a:p>
        </p:txBody>
      </p:sp>
    </p:spTree>
    <p:extLst>
      <p:ext uri="{BB962C8B-B14F-4D97-AF65-F5344CB8AC3E}">
        <p14:creationId xmlns:p14="http://schemas.microsoft.com/office/powerpoint/2010/main" val="20721356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 of Measurement - Nominal</a:t>
            </a:r>
            <a:endParaRPr lang="en-US" dirty="0"/>
          </a:p>
        </p:txBody>
      </p:sp>
      <p:sp>
        <p:nvSpPr>
          <p:cNvPr id="3" name="Content Placeholder 2"/>
          <p:cNvSpPr>
            <a:spLocks noGrp="1"/>
          </p:cNvSpPr>
          <p:nvPr>
            <p:ph idx="1"/>
          </p:nvPr>
        </p:nvSpPr>
        <p:spPr/>
        <p:txBody>
          <a:bodyPr/>
          <a:lstStyle/>
          <a:p>
            <a:r>
              <a:rPr lang="en-US" dirty="0"/>
              <a:t>A </a:t>
            </a:r>
            <a:r>
              <a:rPr lang="en-US" dirty="0" smtClean="0"/>
              <a:t>nominal variable is </a:t>
            </a:r>
            <a:r>
              <a:rPr lang="en-US" dirty="0"/>
              <a:t>one that has two or more categories, but there is no intrinsic ordering to the categories.  </a:t>
            </a:r>
            <a:endParaRPr lang="en-US" dirty="0" smtClean="0"/>
          </a:p>
          <a:p>
            <a:pPr lvl="1"/>
            <a:r>
              <a:rPr lang="en-US" dirty="0" smtClean="0"/>
              <a:t>For </a:t>
            </a:r>
            <a:r>
              <a:rPr lang="en-US" dirty="0"/>
              <a:t>example, gender is a categorical variable having two categories (male and female) and there is no intrinsic ordering to the categories.  </a:t>
            </a:r>
            <a:endParaRPr lang="en-US" dirty="0" smtClean="0"/>
          </a:p>
          <a:p>
            <a:pPr lvl="1"/>
            <a:r>
              <a:rPr lang="en-US" dirty="0" smtClean="0"/>
              <a:t>Also, hair </a:t>
            </a:r>
            <a:r>
              <a:rPr lang="en-US" dirty="0"/>
              <a:t>color is also a categorical variable having a number of categories (blonde, brown, brunette, red, etc.) and again, there is no agreed way to order these from highest to lowest. </a:t>
            </a:r>
            <a:endParaRPr lang="en-US" dirty="0" smtClean="0"/>
          </a:p>
          <a:p>
            <a:pPr lvl="1"/>
            <a:r>
              <a:rPr lang="en-US" dirty="0" smtClean="0"/>
              <a:t>Additionally, political affiliation, race, etc. are all categorical variables. </a:t>
            </a:r>
          </a:p>
          <a:p>
            <a:r>
              <a:rPr lang="en-US" dirty="0" smtClean="0"/>
              <a:t>A </a:t>
            </a:r>
            <a:r>
              <a:rPr lang="en-US" dirty="0"/>
              <a:t>purely categorical variable is one that simply allows you to assign categories but you cannot clearly order the variables.  </a:t>
            </a:r>
            <a:endParaRPr lang="en-US" dirty="0" smtClean="0"/>
          </a:p>
          <a:p>
            <a:r>
              <a:rPr lang="en-US" dirty="0" smtClean="0"/>
              <a:t>If </a:t>
            </a:r>
            <a:r>
              <a:rPr lang="en-US" dirty="0"/>
              <a:t>the variable has a clear ordering, then that variable would be an ordinal </a:t>
            </a:r>
            <a:r>
              <a:rPr lang="en-US" dirty="0" smtClean="0"/>
              <a:t>variable.</a:t>
            </a:r>
            <a:endParaRPr lang="en-US" dirty="0"/>
          </a:p>
        </p:txBody>
      </p:sp>
    </p:spTree>
    <p:extLst>
      <p:ext uri="{BB962C8B-B14F-4D97-AF65-F5344CB8AC3E}">
        <p14:creationId xmlns:p14="http://schemas.microsoft.com/office/powerpoint/2010/main" val="18977568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 of Measurement - Ordinal</a:t>
            </a:r>
            <a:endParaRPr lang="en-US" dirty="0"/>
          </a:p>
        </p:txBody>
      </p:sp>
      <p:sp>
        <p:nvSpPr>
          <p:cNvPr id="3" name="Content Placeholder 2"/>
          <p:cNvSpPr>
            <a:spLocks noGrp="1"/>
          </p:cNvSpPr>
          <p:nvPr>
            <p:ph idx="1"/>
          </p:nvPr>
        </p:nvSpPr>
        <p:spPr/>
        <p:txBody>
          <a:bodyPr>
            <a:normAutofit fontScale="92500" lnSpcReduction="10000"/>
          </a:bodyPr>
          <a:lstStyle/>
          <a:p>
            <a:r>
              <a:rPr lang="en-US" dirty="0"/>
              <a:t>An ordinal variable is similar to a categorical variable.  </a:t>
            </a:r>
            <a:endParaRPr lang="en-US" dirty="0" smtClean="0"/>
          </a:p>
          <a:p>
            <a:r>
              <a:rPr lang="en-US" dirty="0" smtClean="0"/>
              <a:t>The </a:t>
            </a:r>
            <a:r>
              <a:rPr lang="en-US" dirty="0"/>
              <a:t>difference between the two is that there is a clear ordering of the variables.  </a:t>
            </a:r>
            <a:endParaRPr lang="en-US" dirty="0" smtClean="0"/>
          </a:p>
          <a:p>
            <a:pPr lvl="1"/>
            <a:r>
              <a:rPr lang="en-US" dirty="0" smtClean="0"/>
              <a:t>For </a:t>
            </a:r>
            <a:r>
              <a:rPr lang="en-US" dirty="0"/>
              <a:t>example, suppose you have a variable, economic status, with three categories (low, medium and high).  </a:t>
            </a:r>
            <a:r>
              <a:rPr lang="en-US" dirty="0" smtClean="0"/>
              <a:t>There is an order to these categories. </a:t>
            </a:r>
          </a:p>
          <a:p>
            <a:pPr lvl="1"/>
            <a:r>
              <a:rPr lang="en-US" dirty="0" smtClean="0"/>
              <a:t>Additionally, educational </a:t>
            </a:r>
            <a:r>
              <a:rPr lang="en-US" dirty="0"/>
              <a:t>experience (with values such as elementary school graduate, high school graduate, some college and college graduate</a:t>
            </a:r>
            <a:r>
              <a:rPr lang="en-US" dirty="0" smtClean="0"/>
              <a:t>) have a natural order. </a:t>
            </a:r>
          </a:p>
          <a:p>
            <a:pPr lvl="2"/>
            <a:r>
              <a:rPr lang="en-US" dirty="0" smtClean="0"/>
              <a:t>Even </a:t>
            </a:r>
            <a:r>
              <a:rPr lang="en-US" dirty="0"/>
              <a:t>though we can order these from lowest to highest, the </a:t>
            </a:r>
            <a:r>
              <a:rPr lang="en-US" dirty="0" smtClean="0"/>
              <a:t>spacing between the values may not be the same across the levels of the variables.  </a:t>
            </a:r>
          </a:p>
          <a:p>
            <a:pPr lvl="2"/>
            <a:r>
              <a:rPr lang="en-US" dirty="0" smtClean="0"/>
              <a:t>The </a:t>
            </a:r>
            <a:r>
              <a:rPr lang="en-US" dirty="0"/>
              <a:t>difference between categories one and two (elementary and high school) is probably much bigger than the difference between categories two and three (high school and some college).  </a:t>
            </a:r>
            <a:endParaRPr lang="en-US" dirty="0" smtClean="0"/>
          </a:p>
          <a:p>
            <a:pPr lvl="2"/>
            <a:r>
              <a:rPr lang="en-US" dirty="0" smtClean="0"/>
              <a:t>Therefore, </a:t>
            </a:r>
            <a:r>
              <a:rPr lang="en-US" dirty="0"/>
              <a:t>we can order the people in level of educational experience but the size of the difference between categories is inconsistent (because the spacing between categories one and two is bigger than categories two and three).  </a:t>
            </a:r>
            <a:endParaRPr lang="en-US" dirty="0" smtClean="0"/>
          </a:p>
          <a:p>
            <a:r>
              <a:rPr lang="en-US" dirty="0" smtClean="0"/>
              <a:t>If </a:t>
            </a:r>
            <a:r>
              <a:rPr lang="en-US" dirty="0"/>
              <a:t>these categories were equally spaced, then the variable would be an interval variable.</a:t>
            </a:r>
          </a:p>
        </p:txBody>
      </p:sp>
    </p:spTree>
    <p:extLst>
      <p:ext uri="{BB962C8B-B14F-4D97-AF65-F5344CB8AC3E}">
        <p14:creationId xmlns:p14="http://schemas.microsoft.com/office/powerpoint/2010/main" val="7752295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 of Measurement – Interval/Ratio</a:t>
            </a:r>
            <a:endParaRPr lang="en-US" dirty="0"/>
          </a:p>
        </p:txBody>
      </p:sp>
      <p:sp>
        <p:nvSpPr>
          <p:cNvPr id="3" name="Content Placeholder 2"/>
          <p:cNvSpPr>
            <a:spLocks noGrp="1"/>
          </p:cNvSpPr>
          <p:nvPr>
            <p:ph idx="1"/>
          </p:nvPr>
        </p:nvSpPr>
        <p:spPr/>
        <p:txBody>
          <a:bodyPr>
            <a:normAutofit lnSpcReduction="10000"/>
          </a:bodyPr>
          <a:lstStyle/>
          <a:p>
            <a:r>
              <a:rPr lang="en-US" dirty="0"/>
              <a:t>An </a:t>
            </a:r>
            <a:r>
              <a:rPr lang="en-US" dirty="0" smtClean="0"/>
              <a:t>interval/ratio </a:t>
            </a:r>
            <a:r>
              <a:rPr lang="en-US" dirty="0"/>
              <a:t>variable is similar to an ordinal variable, except that the intervals between the values of the interval variable are equally spaced.  </a:t>
            </a:r>
            <a:endParaRPr lang="en-US" dirty="0" smtClean="0"/>
          </a:p>
          <a:p>
            <a:pPr lvl="1"/>
            <a:r>
              <a:rPr lang="en-US" dirty="0" smtClean="0"/>
              <a:t>For </a:t>
            </a:r>
            <a:r>
              <a:rPr lang="en-US" dirty="0"/>
              <a:t>example, suppose you have a variable such as annual income that is measured in dollars, and we have three people who make $10,000, $15,000 and $20,000. </a:t>
            </a:r>
            <a:endParaRPr lang="en-US" dirty="0" smtClean="0"/>
          </a:p>
          <a:p>
            <a:pPr lvl="1"/>
            <a:r>
              <a:rPr lang="en-US" dirty="0" smtClean="0"/>
              <a:t>The </a:t>
            </a:r>
            <a:r>
              <a:rPr lang="en-US" dirty="0"/>
              <a:t>second person makes $5,000 more than the first person and $5,000 less than the third person, and the size of these </a:t>
            </a:r>
            <a:r>
              <a:rPr lang="en-US" dirty="0" smtClean="0"/>
              <a:t>intervals </a:t>
            </a:r>
            <a:r>
              <a:rPr lang="en-US" dirty="0"/>
              <a:t>is the same. </a:t>
            </a:r>
            <a:endParaRPr lang="en-US" dirty="0" smtClean="0"/>
          </a:p>
          <a:p>
            <a:pPr lvl="1"/>
            <a:endParaRPr lang="en-US" dirty="0"/>
          </a:p>
          <a:p>
            <a:r>
              <a:rPr lang="en-US" dirty="0" smtClean="0"/>
              <a:t>In general, the difference between interval and ratio levels of measurement is that a ratio variable has all the properties of an interval variable, but also has a clear definition of zero. </a:t>
            </a:r>
          </a:p>
          <a:p>
            <a:pPr lvl="1"/>
            <a:r>
              <a:rPr lang="en-US" dirty="0" smtClean="0"/>
              <a:t>When the variable is 0, there is NONE of that variable. </a:t>
            </a:r>
          </a:p>
          <a:p>
            <a:pPr lvl="1"/>
            <a:r>
              <a:rPr lang="en-US" dirty="0" smtClean="0"/>
              <a:t>Examples could be height or weight.</a:t>
            </a:r>
          </a:p>
          <a:p>
            <a:pPr lvl="1"/>
            <a:r>
              <a:rPr lang="en-US" dirty="0" smtClean="0"/>
              <a:t>Temperature, expressed as F or C is not ratio, although expressed in K it would be ratio. </a:t>
            </a:r>
          </a:p>
          <a:p>
            <a:pPr lvl="1"/>
            <a:endParaRPr lang="en-US" dirty="0"/>
          </a:p>
        </p:txBody>
      </p:sp>
    </p:spTree>
    <p:extLst>
      <p:ext uri="{BB962C8B-B14F-4D97-AF65-F5344CB8AC3E}">
        <p14:creationId xmlns:p14="http://schemas.microsoft.com/office/powerpoint/2010/main" val="17070260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it’s important to know your Level of Measurement</a:t>
            </a:r>
            <a:endParaRPr lang="en-US" dirty="0"/>
          </a:p>
        </p:txBody>
      </p:sp>
      <p:sp>
        <p:nvSpPr>
          <p:cNvPr id="3" name="Content Placeholder 2"/>
          <p:cNvSpPr>
            <a:spLocks noGrp="1"/>
          </p:cNvSpPr>
          <p:nvPr>
            <p:ph idx="1"/>
          </p:nvPr>
        </p:nvSpPr>
        <p:spPr/>
        <p:txBody>
          <a:bodyPr>
            <a:normAutofit lnSpcReduction="10000"/>
          </a:bodyPr>
          <a:lstStyle/>
          <a:p>
            <a:r>
              <a:rPr lang="en-US" dirty="0"/>
              <a:t>Statistical computations and analyses assume that the variables have a specific levels of measurement.  </a:t>
            </a:r>
            <a:endParaRPr lang="en-US" dirty="0" smtClean="0"/>
          </a:p>
          <a:p>
            <a:pPr lvl="1"/>
            <a:r>
              <a:rPr lang="en-US" dirty="0" smtClean="0"/>
              <a:t>For example, let’s say you wanted to take an average. </a:t>
            </a:r>
          </a:p>
          <a:p>
            <a:pPr lvl="1"/>
            <a:r>
              <a:rPr lang="en-US" dirty="0" smtClean="0"/>
              <a:t>You could not take an “average of hair color” based on the categorical values of blonde, brunette, etc. because there is no order to the categories.</a:t>
            </a:r>
          </a:p>
          <a:p>
            <a:pPr lvl="2"/>
            <a:r>
              <a:rPr lang="en-US" dirty="0" smtClean="0"/>
              <a:t>You COULD say which hair color is most common, least common, etc. </a:t>
            </a:r>
          </a:p>
          <a:p>
            <a:pPr lvl="2"/>
            <a:r>
              <a:rPr lang="en-US" dirty="0" smtClean="0"/>
              <a:t>In order to do an average you would need some sort of numerical value instead of a count. </a:t>
            </a:r>
          </a:p>
          <a:p>
            <a:pPr lvl="1"/>
            <a:r>
              <a:rPr lang="en-US" dirty="0" smtClean="0"/>
              <a:t>You could not take an “average level of education” based on the ordered categorical values of </a:t>
            </a:r>
            <a:r>
              <a:rPr lang="en-US" dirty="0"/>
              <a:t>elementary school graduate, high school graduate, some college and college </a:t>
            </a:r>
            <a:r>
              <a:rPr lang="en-US" dirty="0" smtClean="0"/>
              <a:t>graduate</a:t>
            </a:r>
          </a:p>
          <a:p>
            <a:pPr lvl="2"/>
            <a:r>
              <a:rPr lang="en-US" dirty="0" smtClean="0"/>
              <a:t>You COULD say who in your sample has a higher or lower level of education, etc. </a:t>
            </a:r>
          </a:p>
          <a:p>
            <a:pPr lvl="2"/>
            <a:r>
              <a:rPr lang="en-US" dirty="0" smtClean="0"/>
              <a:t>In order to do an average, again, you would need the number of years of education. </a:t>
            </a:r>
            <a:endParaRPr lang="en-US" dirty="0"/>
          </a:p>
        </p:txBody>
      </p:sp>
    </p:spTree>
    <p:extLst>
      <p:ext uri="{BB962C8B-B14F-4D97-AF65-F5344CB8AC3E}">
        <p14:creationId xmlns:p14="http://schemas.microsoft.com/office/powerpoint/2010/main" val="2591687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Measurement Validity</a:t>
            </a:r>
            <a:endParaRPr lang="en-US" dirty="0"/>
          </a:p>
        </p:txBody>
      </p:sp>
      <p:sp>
        <p:nvSpPr>
          <p:cNvPr id="3" name="Content Placeholder 2"/>
          <p:cNvSpPr>
            <a:spLocks noGrp="1"/>
          </p:cNvSpPr>
          <p:nvPr>
            <p:ph idx="1"/>
          </p:nvPr>
        </p:nvSpPr>
        <p:spPr/>
        <p:txBody>
          <a:bodyPr/>
          <a:lstStyle/>
          <a:p>
            <a:r>
              <a:rPr lang="en-US" dirty="0"/>
              <a:t>A test is valid if it measures what it is supposed to measure. </a:t>
            </a:r>
            <a:endParaRPr lang="en-US" dirty="0" smtClean="0"/>
          </a:p>
          <a:p>
            <a:pPr lvl="1"/>
            <a:r>
              <a:rPr lang="en-US" dirty="0" smtClean="0"/>
              <a:t>If the results </a:t>
            </a:r>
            <a:r>
              <a:rPr lang="en-US" dirty="0"/>
              <a:t>of the personality test claimed that a very shy person was in </a:t>
            </a:r>
            <a:r>
              <a:rPr lang="en-US" dirty="0" smtClean="0"/>
              <a:t>fact outgoing</a:t>
            </a:r>
            <a:r>
              <a:rPr lang="en-US" dirty="0"/>
              <a:t>, the test would be invalid</a:t>
            </a:r>
            <a:r>
              <a:rPr lang="en-US" dirty="0" smtClean="0"/>
              <a:t>.</a:t>
            </a:r>
          </a:p>
          <a:p>
            <a:pPr lvl="1"/>
            <a:endParaRPr lang="en-US" dirty="0"/>
          </a:p>
          <a:p>
            <a:r>
              <a:rPr lang="en-US" dirty="0" smtClean="0"/>
              <a:t>Idiosyncratic (or random) errors: Errors that affect individuals in unique ways that are unlikely to be repeated. </a:t>
            </a:r>
          </a:p>
          <a:p>
            <a:pPr lvl="1"/>
            <a:r>
              <a:rPr lang="en-US" dirty="0" smtClean="0"/>
              <a:t>Could occur because someone misinterprets a question</a:t>
            </a:r>
          </a:p>
          <a:p>
            <a:r>
              <a:rPr lang="en-US" dirty="0" smtClean="0"/>
              <a:t>Systematic errors: Responses are affected by factors that are not what the instrument intended to measure. </a:t>
            </a:r>
          </a:p>
          <a:p>
            <a:pPr lvl="1"/>
            <a:r>
              <a:rPr lang="en-US" dirty="0" smtClean="0"/>
              <a:t>Could occur because of unbalanced choices. </a:t>
            </a:r>
          </a:p>
          <a:p>
            <a:pPr marL="0" indent="0">
              <a:buNone/>
            </a:pPr>
            <a:endParaRPr lang="en-US" dirty="0"/>
          </a:p>
        </p:txBody>
      </p:sp>
    </p:spTree>
    <p:extLst>
      <p:ext uri="{BB962C8B-B14F-4D97-AF65-F5344CB8AC3E}">
        <p14:creationId xmlns:p14="http://schemas.microsoft.com/office/powerpoint/2010/main" val="27186522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Measurement Validity</a:t>
            </a:r>
            <a:endParaRPr lang="en-US" dirty="0"/>
          </a:p>
        </p:txBody>
      </p:sp>
      <p:sp>
        <p:nvSpPr>
          <p:cNvPr id="3" name="Content Placeholder 2"/>
          <p:cNvSpPr>
            <a:spLocks noGrp="1"/>
          </p:cNvSpPr>
          <p:nvPr>
            <p:ph idx="1"/>
          </p:nvPr>
        </p:nvSpPr>
        <p:spPr/>
        <p:txBody>
          <a:bodyPr/>
          <a:lstStyle/>
          <a:p>
            <a:r>
              <a:rPr lang="en-US" dirty="0" smtClean="0"/>
              <a:t>Face Validity: this could </a:t>
            </a:r>
            <a:r>
              <a:rPr lang="en-US" dirty="0"/>
              <a:t>easily be called surface validity or appearance validity since it is merely a subjective, superficial assessment of whether the measurement procedure you use in a study appears to be a valid measure of a given variable or </a:t>
            </a:r>
            <a:r>
              <a:rPr lang="en-US" dirty="0" smtClean="0"/>
              <a:t>construct</a:t>
            </a:r>
          </a:p>
          <a:p>
            <a:pPr lvl="1"/>
            <a:r>
              <a:rPr lang="en-US" dirty="0" smtClean="0"/>
              <a:t>Weakest form of validity, since everyone just has to “agree”</a:t>
            </a:r>
          </a:p>
          <a:p>
            <a:r>
              <a:rPr lang="en-US" dirty="0" smtClean="0"/>
              <a:t>Content Validity: </a:t>
            </a:r>
            <a:r>
              <a:rPr lang="en-US" dirty="0"/>
              <a:t>refers to the extent to which a measure represents all facets of a given </a:t>
            </a:r>
            <a:r>
              <a:rPr lang="en-US" dirty="0" smtClean="0"/>
              <a:t>construct</a:t>
            </a:r>
          </a:p>
          <a:p>
            <a:pPr lvl="1"/>
            <a:r>
              <a:rPr lang="en-US" dirty="0"/>
              <a:t>D</a:t>
            </a:r>
            <a:r>
              <a:rPr lang="en-US" dirty="0" smtClean="0"/>
              <a:t>o </a:t>
            </a:r>
            <a:r>
              <a:rPr lang="en-US" dirty="0"/>
              <a:t>the questions really assess the construct in question, or are the responses by the person answering the questions influenced by other factors?</a:t>
            </a:r>
            <a:endParaRPr lang="en-US" dirty="0" smtClean="0"/>
          </a:p>
          <a:p>
            <a:pPr marL="0" indent="0">
              <a:buNone/>
            </a:pPr>
            <a:endParaRPr lang="en-US" dirty="0"/>
          </a:p>
        </p:txBody>
      </p:sp>
    </p:spTree>
    <p:extLst>
      <p:ext uri="{BB962C8B-B14F-4D97-AF65-F5344CB8AC3E}">
        <p14:creationId xmlns:p14="http://schemas.microsoft.com/office/powerpoint/2010/main" val="27231706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Measurement Validity</a:t>
            </a:r>
            <a:endParaRPr lang="en-US" dirty="0"/>
          </a:p>
        </p:txBody>
      </p:sp>
      <p:sp>
        <p:nvSpPr>
          <p:cNvPr id="3" name="Content Placeholder 2"/>
          <p:cNvSpPr>
            <a:spLocks noGrp="1"/>
          </p:cNvSpPr>
          <p:nvPr>
            <p:ph idx="1"/>
          </p:nvPr>
        </p:nvSpPr>
        <p:spPr/>
        <p:txBody>
          <a:bodyPr/>
          <a:lstStyle/>
          <a:p>
            <a:r>
              <a:rPr lang="en-US" dirty="0" smtClean="0"/>
              <a:t>Criterion Validity: </a:t>
            </a:r>
            <a:r>
              <a:rPr lang="en-US" dirty="0"/>
              <a:t>measures how well one measure predicts an outcome for another measure. </a:t>
            </a:r>
            <a:endParaRPr lang="en-US" dirty="0" smtClean="0"/>
          </a:p>
          <a:p>
            <a:pPr lvl="1"/>
            <a:r>
              <a:rPr lang="en-US" dirty="0" smtClean="0"/>
              <a:t>A </a:t>
            </a:r>
            <a:r>
              <a:rPr lang="en-US" dirty="0"/>
              <a:t>test has this type of validity if it is useful for predicting performance or behavior in another situation (past, present, or future). For </a:t>
            </a:r>
            <a:r>
              <a:rPr lang="en-US" dirty="0" smtClean="0"/>
              <a:t>example, a </a:t>
            </a:r>
            <a:r>
              <a:rPr lang="en-US" dirty="0"/>
              <a:t>job applicant takes a performance test during the interview process</a:t>
            </a:r>
            <a:r>
              <a:rPr lang="en-US" dirty="0" smtClean="0"/>
              <a:t>.</a:t>
            </a:r>
          </a:p>
          <a:p>
            <a:r>
              <a:rPr lang="en-US" dirty="0" smtClean="0"/>
              <a:t>Construct Validity: </a:t>
            </a:r>
            <a:r>
              <a:rPr lang="en-US" dirty="0"/>
              <a:t>refers to whether a scale or test measures the construct adequately. </a:t>
            </a:r>
            <a:endParaRPr lang="en-US" dirty="0" smtClean="0"/>
          </a:p>
          <a:p>
            <a:pPr lvl="1"/>
            <a:r>
              <a:rPr lang="en-US" dirty="0" smtClean="0"/>
              <a:t>For example, trying to quantify the human brain in terms of it’s features, </a:t>
            </a:r>
            <a:r>
              <a:rPr lang="en-US" dirty="0"/>
              <a:t>such as intelligence, level of emotion, proficiency or ability</a:t>
            </a:r>
            <a:r>
              <a:rPr lang="en-US" dirty="0" smtClean="0"/>
              <a:t>.</a:t>
            </a:r>
          </a:p>
          <a:p>
            <a:pPr lvl="1"/>
            <a:r>
              <a:rPr lang="en-US" dirty="0" smtClean="0"/>
              <a:t>Convergent validity: </a:t>
            </a:r>
            <a:r>
              <a:rPr lang="en-US" dirty="0"/>
              <a:t>refers to the degree to which two measures of constructs that theoretically should be </a:t>
            </a:r>
            <a:r>
              <a:rPr lang="en-US" dirty="0" smtClean="0"/>
              <a:t>related</a:t>
            </a:r>
          </a:p>
          <a:p>
            <a:pPr lvl="1"/>
            <a:r>
              <a:rPr lang="en-US" dirty="0" smtClean="0"/>
              <a:t>Discriminate validity: </a:t>
            </a:r>
            <a:r>
              <a:rPr lang="en-US" dirty="0"/>
              <a:t>tests whether concepts or measurements that are not supposed to be related are, in fact, unrelated</a:t>
            </a:r>
            <a:endParaRPr lang="en-US" dirty="0" smtClean="0"/>
          </a:p>
          <a:p>
            <a:pPr marL="0" indent="0">
              <a:buNone/>
            </a:pPr>
            <a:endParaRPr lang="en-US" dirty="0"/>
          </a:p>
        </p:txBody>
      </p:sp>
    </p:spTree>
    <p:extLst>
      <p:ext uri="{BB962C8B-B14F-4D97-AF65-F5344CB8AC3E}">
        <p14:creationId xmlns:p14="http://schemas.microsoft.com/office/powerpoint/2010/main" val="913892855"/>
      </p:ext>
    </p:extLst>
  </p:cSld>
  <p:clrMapOvr>
    <a:masterClrMapping/>
  </p:clrMapOvr>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17298</TotalTime>
  <Words>831</Words>
  <Application>Microsoft Macintosh PowerPoint</Application>
  <PresentationFormat>全屏显示(4:3)</PresentationFormat>
  <Paragraphs>96</Paragraphs>
  <Slides>13</Slides>
  <Notes>0</Notes>
  <HiddenSlides>0</HiddenSlides>
  <MMClips>0</MMClips>
  <ScaleCrop>false</ScaleCrop>
  <HeadingPairs>
    <vt:vector size="4" baseType="variant">
      <vt:variant>
        <vt:lpstr>主题</vt:lpstr>
      </vt:variant>
      <vt:variant>
        <vt:i4>1</vt:i4>
      </vt:variant>
      <vt:variant>
        <vt:lpstr>幻灯片标题</vt:lpstr>
      </vt:variant>
      <vt:variant>
        <vt:i4>13</vt:i4>
      </vt:variant>
    </vt:vector>
  </HeadingPairs>
  <TitlesOfParts>
    <vt:vector size="14" baseType="lpstr">
      <vt:lpstr>Black</vt:lpstr>
      <vt:lpstr>GERO 593: Research Methods</vt:lpstr>
      <vt:lpstr>Levels of Measurement</vt:lpstr>
      <vt:lpstr>Level of Measurement - Nominal</vt:lpstr>
      <vt:lpstr>Level of Measurement - Ordinal</vt:lpstr>
      <vt:lpstr>Level of Measurement – Interval/Ratio</vt:lpstr>
      <vt:lpstr>Why it’s important to know your Level of Measurement</vt:lpstr>
      <vt:lpstr>Measurement Validity</vt:lpstr>
      <vt:lpstr>Measurement Validity</vt:lpstr>
      <vt:lpstr>Measurement Validity</vt:lpstr>
      <vt:lpstr>Measurement Reliability</vt:lpstr>
      <vt:lpstr>How can we improve validity?</vt:lpstr>
      <vt:lpstr>How can we improve reliability?</vt:lpstr>
      <vt:lpstr>Activity 3: How do you measure the following survey questions?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Psychology of Adult Development</dc:title>
  <dc:creator>Allison Ponzio</dc:creator>
  <cp:lastModifiedBy>Apple jiang</cp:lastModifiedBy>
  <cp:revision>80</cp:revision>
  <dcterms:created xsi:type="dcterms:W3CDTF">2015-08-14T00:42:39Z</dcterms:created>
  <dcterms:modified xsi:type="dcterms:W3CDTF">2016-10-02T15:53:00Z</dcterms:modified>
</cp:coreProperties>
</file>